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15"/>
  </p:handoutMasterIdLst>
  <p:sldIdLst>
    <p:sldId id="256" r:id="rId3"/>
    <p:sldId id="270" r:id="rId4"/>
    <p:sldId id="257" r:id="rId5"/>
    <p:sldId id="258" r:id="rId7"/>
    <p:sldId id="260" r:id="rId8"/>
    <p:sldId id="262" r:id="rId9"/>
    <p:sldId id="261" r:id="rId10"/>
    <p:sldId id="263" r:id="rId11"/>
    <p:sldId id="264" r:id="rId12"/>
    <p:sldId id="265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r>
              <a:rPr lang="en-US"/>
              <a:t>Do not have the resources to spare to deal with environment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altLang="en-US" dirty="0"/>
              <a:t>Create to Regenerate</a:t>
            </a:r>
            <a:endParaRPr lang="en-IE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/>
              <a:t>Chapter 6</a:t>
            </a:r>
            <a:endParaRPr lang="en-IE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713105"/>
            <a:ext cx="10442575" cy="5464175"/>
          </a:xfrm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en-IE" altLang="en-US" sz="3200"/>
              <a:t>Make circular future open</a:t>
            </a:r>
            <a:endParaRPr lang="en-IE" altLang="en-US" sz="3200"/>
          </a:p>
          <a:p>
            <a:pPr marL="0" indent="0">
              <a:buNone/>
            </a:pPr>
            <a:endParaRPr lang="en-IE" altLang="en-US" sz="3200"/>
          </a:p>
          <a:p>
            <a:r>
              <a:rPr lang="en-IE" altLang="en-US" sz="3200"/>
              <a:t>Create a knowledge commons</a:t>
            </a:r>
            <a:endParaRPr lang="en-IE" altLang="en-US" sz="3200"/>
          </a:p>
          <a:p>
            <a:r>
              <a:rPr lang="en-IE" altLang="en-US" sz="3200"/>
              <a:t>Build products on principles of:</a:t>
            </a:r>
            <a:endParaRPr lang="en-IE" altLang="en-US" sz="3200"/>
          </a:p>
          <a:p>
            <a:pPr marL="971550" lvl="1" indent="-514350">
              <a:buAutoNum type="arabicPeriod"/>
            </a:pPr>
            <a:r>
              <a:rPr lang="en-IE" altLang="en-US" sz="3200"/>
              <a:t>Modularity - easy to take apart</a:t>
            </a:r>
            <a:endParaRPr lang="en-IE" altLang="en-US" sz="3200"/>
          </a:p>
          <a:p>
            <a:pPr marL="971550" lvl="1" indent="-514350">
              <a:buAutoNum type="arabicPeriod"/>
            </a:pPr>
            <a:r>
              <a:rPr lang="en-IE" altLang="en-US" sz="3200"/>
              <a:t>Open Standards - Common shape and size</a:t>
            </a:r>
            <a:endParaRPr lang="en-IE" altLang="en-US" sz="3200"/>
          </a:p>
          <a:p>
            <a:pPr marL="971550" lvl="1" indent="-514350">
              <a:buAutoNum type="arabicPeriod"/>
            </a:pPr>
            <a:r>
              <a:rPr lang="en-IE" altLang="en-US" sz="3200"/>
              <a:t>Open Source - Info on composition and use</a:t>
            </a:r>
            <a:endParaRPr lang="en-IE" altLang="en-US" sz="3200"/>
          </a:p>
          <a:p>
            <a:pPr marL="971550" lvl="1" indent="-514350">
              <a:buAutoNum type="arabicPeriod"/>
            </a:pPr>
            <a:r>
              <a:rPr lang="en-IE" altLang="en-US" sz="3200"/>
              <a:t>Open Data - Info on location and availability</a:t>
            </a:r>
            <a:endParaRPr lang="en-IE" altLang="en-US" sz="3200"/>
          </a:p>
          <a:p>
            <a:pPr marL="0" lvl="0" indent="0">
              <a:buNone/>
            </a:pPr>
            <a:endParaRPr lang="en-IE" altLang="en-US" sz="3730"/>
          </a:p>
          <a:p>
            <a:pPr marL="0" lvl="0" indent="0">
              <a:buNone/>
            </a:pPr>
            <a:r>
              <a:rPr lang="en-IE" altLang="en-US" sz="3200"/>
              <a:t>Goal: Anyone can see how to reuse a products materials,</a:t>
            </a:r>
            <a:endParaRPr lang="en-IE" altLang="en-US" sz="3200"/>
          </a:p>
          <a:p>
            <a:pPr marL="0" lvl="0" indent="0">
              <a:buNone/>
            </a:pPr>
            <a:r>
              <a:rPr lang="en-IE" altLang="en-US" sz="3200"/>
              <a:t>	</a:t>
            </a:r>
            <a:r>
              <a:rPr lang="en-IE" altLang="en-US" sz="3200" u="sng"/>
              <a:t>independent</a:t>
            </a:r>
            <a:r>
              <a:rPr lang="en-IE" altLang="en-US" sz="3200"/>
              <a:t> of the original company</a:t>
            </a:r>
            <a:endParaRPr lang="en-IE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9025" y="2059940"/>
            <a:ext cx="10515600" cy="2738120"/>
          </a:xfrm>
        </p:spPr>
        <p:txBody>
          <a:bodyPr/>
          <a:p>
            <a:pPr marL="0" indent="0">
              <a:buNone/>
            </a:pPr>
            <a:r>
              <a:rPr lang="en-IE" altLang="en-US" sz="4000"/>
              <a:t>Create system where we are not just harmless to nature’s cycles,</a:t>
            </a:r>
            <a:endParaRPr lang="en-IE" altLang="en-US" sz="4000"/>
          </a:p>
          <a:p>
            <a:pPr marL="0" indent="0" algn="l">
              <a:buNone/>
            </a:pPr>
            <a:r>
              <a:rPr lang="en-IE" altLang="en-US" sz="4000"/>
              <a:t>But are helpful participants in their regeneration</a:t>
            </a:r>
            <a:endParaRPr lang="en-IE" altLang="en-US"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E" altLang="en-US"/>
              <a:t>Relation between GDP and pollution</a:t>
            </a:r>
            <a:endParaRPr lang="en-IE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IE" altLang="en-US" sz="3200">
                <a:sym typeface="+mn-ea"/>
              </a:rPr>
              <a:t>Using global material footprint</a:t>
            </a:r>
            <a:endParaRPr lang="en-IE" altLang="en-US" sz="3200"/>
          </a:p>
          <a:p>
            <a:pPr marL="0" indent="0">
              <a:buNone/>
            </a:pPr>
            <a:r>
              <a:rPr lang="en-IE" altLang="en-US" sz="3200">
                <a:sym typeface="+mn-ea"/>
              </a:rPr>
              <a:t>1990 - 2007 pollution grew by:</a:t>
            </a:r>
            <a:endParaRPr lang="en-IE" altLang="en-US" sz="3200"/>
          </a:p>
          <a:p>
            <a:pPr lvl="1"/>
            <a:r>
              <a:rPr lang="en-IE" altLang="en-US" sz="3200">
                <a:sym typeface="+mn-ea"/>
              </a:rPr>
              <a:t>Germany: 9%</a:t>
            </a:r>
            <a:endParaRPr lang="en-IE" altLang="en-US" sz="3200"/>
          </a:p>
          <a:p>
            <a:pPr lvl="1"/>
            <a:r>
              <a:rPr lang="en-IE" altLang="en-US" sz="3200">
                <a:sym typeface="+mn-ea"/>
              </a:rPr>
              <a:t>Japan: 14% </a:t>
            </a:r>
            <a:endParaRPr lang="en-IE" altLang="en-US" sz="3200"/>
          </a:p>
          <a:p>
            <a:pPr lvl="1"/>
            <a:r>
              <a:rPr lang="en-IE" altLang="en-US" sz="3200">
                <a:sym typeface="+mn-ea"/>
              </a:rPr>
              <a:t>US, UK, Australia: 30% </a:t>
            </a:r>
            <a:endParaRPr lang="en-IE" altLang="en-US" sz="3200"/>
          </a:p>
          <a:p>
            <a:pPr lvl="1"/>
            <a:r>
              <a:rPr lang="en-IE" altLang="en-US" sz="3200">
                <a:sym typeface="+mn-ea"/>
              </a:rPr>
              <a:t>Spain, Portugal, Netherlands: 50% </a:t>
            </a:r>
            <a:endParaRPr lang="en-IE" altLang="en-US" sz="3200"/>
          </a:p>
          <a:p>
            <a:endParaRPr lang="en-IE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5915"/>
            <a:ext cx="10515600" cy="1325563"/>
          </a:xfrm>
        </p:spPr>
        <p:txBody>
          <a:bodyPr>
            <a:normAutofit/>
          </a:bodyPr>
          <a:p>
            <a:r>
              <a:rPr lang="en-IE" altLang="en-US" sz="4800">
                <a:sym typeface="+mn-ea"/>
              </a:rPr>
              <a:t>Old view: Growth will clean it up</a:t>
            </a:r>
            <a:endParaRPr lang="en-IE" altLang="en-US" sz="4800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endParaRPr lang="en-IE" altLang="en-US" sz="3600"/>
          </a:p>
          <a:p>
            <a:endParaRPr lang="en-IE" altLang="en-US" sz="3600"/>
          </a:p>
        </p:txBody>
      </p:sp>
      <p:sp>
        <p:nvSpPr>
          <p:cNvPr id="5" name="Text Box 4"/>
          <p:cNvSpPr txBox="1"/>
          <p:nvPr/>
        </p:nvSpPr>
        <p:spPr>
          <a:xfrm>
            <a:off x="6766560" y="3402330"/>
            <a:ext cx="45872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IE" altLang="en-US" sz="3600"/>
              <a:t>Environmental</a:t>
            </a:r>
            <a:endParaRPr lang="en-IE" altLang="en-US" sz="3600"/>
          </a:p>
          <a:p>
            <a:pPr algn="ctr"/>
            <a:r>
              <a:rPr lang="en-IE" altLang="en-US" sz="3600"/>
              <a:t>Kuznets Curve</a:t>
            </a:r>
            <a:endParaRPr lang="en-IE" altLang="en-US" sz="3600"/>
          </a:p>
        </p:txBody>
      </p:sp>
      <p:sp>
        <p:nvSpPr>
          <p:cNvPr id="6" name="Text Box 5"/>
          <p:cNvSpPr txBox="1"/>
          <p:nvPr/>
        </p:nvSpPr>
        <p:spPr>
          <a:xfrm>
            <a:off x="7156450" y="2458085"/>
            <a:ext cx="39928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IE" altLang="en-US" sz="3200"/>
              <a:t>90s, Grossman, Kruger</a:t>
            </a:r>
            <a:endParaRPr lang="en-IE" altLang="en-US" sz="3200"/>
          </a:p>
        </p:txBody>
      </p:sp>
      <p:pic>
        <p:nvPicPr>
          <p:cNvPr id="8" name="Content Placeholder 7" descr="environmental kuznets curve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38200" y="2060575"/>
            <a:ext cx="5181600" cy="388175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6" grpId="2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66470"/>
            <a:ext cx="10205720" cy="5210810"/>
          </a:xfrm>
        </p:spPr>
        <p:txBody>
          <a:bodyPr/>
          <a:p>
            <a:pPr marL="0" indent="0">
              <a:buNone/>
            </a:pPr>
            <a:r>
              <a:rPr lang="en-IE" altLang="en-US" sz="3200"/>
              <a:t>When countries grew, citizens could afford to:</a:t>
            </a:r>
            <a:endParaRPr lang="en-IE" altLang="en-US" sz="3200"/>
          </a:p>
          <a:p>
            <a:pPr marL="514350" indent="-514350">
              <a:buAutoNum type="arabicPeriod"/>
            </a:pPr>
            <a:r>
              <a:rPr lang="en-IE" altLang="en-US" sz="3200"/>
              <a:t>Demand higher standards</a:t>
            </a:r>
            <a:endParaRPr lang="en-IE" altLang="en-US" sz="3200"/>
          </a:p>
          <a:p>
            <a:pPr lvl="1"/>
            <a:r>
              <a:rPr lang="en-IE" altLang="en-US" sz="3200" b="1"/>
              <a:t>Do not need to wait to demand clean air and water</a:t>
            </a:r>
            <a:endParaRPr lang="en-IE" altLang="en-US" sz="3200"/>
          </a:p>
          <a:p>
            <a:pPr marL="514350" indent="-514350">
              <a:buAutoNum type="arabicPeriod"/>
            </a:pPr>
            <a:r>
              <a:rPr lang="en-IE" altLang="en-US" sz="3200"/>
              <a:t>Start using cleaner technologies</a:t>
            </a:r>
            <a:endParaRPr lang="en-IE" altLang="en-US" sz="3200"/>
          </a:p>
          <a:p>
            <a:pPr lvl="1"/>
            <a:r>
              <a:rPr lang="en-IE" altLang="en-US" sz="3200" b="1"/>
              <a:t>Do not need to wait to demand more stringent standards</a:t>
            </a:r>
            <a:endParaRPr lang="en-IE" altLang="en-US" sz="3200"/>
          </a:p>
          <a:p>
            <a:pPr marL="514350" indent="-514350">
              <a:buAutoNum type="arabicPeriod"/>
            </a:pPr>
            <a:r>
              <a:rPr lang="en-IE" altLang="en-US" sz="3200"/>
              <a:t>Shift from manufacturing to services</a:t>
            </a:r>
            <a:endParaRPr lang="en-IE" altLang="en-US" sz="3200"/>
          </a:p>
          <a:p>
            <a:pPr lvl="1"/>
            <a:r>
              <a:rPr lang="en-IE" altLang="en-US" sz="3200" b="1"/>
              <a:t>This shift just moves pollution elsewhere</a:t>
            </a:r>
            <a:endParaRPr lang="en-IE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E" altLang="en-US"/>
              <a:t>Caterpillar: Cradle-to-Grave chain</a:t>
            </a:r>
            <a:endParaRPr lang="en-IE" altLang="en-US"/>
          </a:p>
        </p:txBody>
      </p:sp>
      <p:pic>
        <p:nvPicPr>
          <p:cNvPr id="5" name="Content Placeholder 4" descr="caterpillar economy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969135" y="1555115"/>
            <a:ext cx="2362835" cy="432244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5951220" y="1809750"/>
            <a:ext cx="499237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IE" altLang="en-US" sz="3200"/>
              <a:t>Deal with “negative externalities”:</a:t>
            </a:r>
            <a:endParaRPr lang="en-IE" alt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altLang="en-US" sz="3200"/>
              <a:t>quotas + taxes</a:t>
            </a:r>
            <a:endParaRPr lang="en-IE" altLang="en-US" sz="3200"/>
          </a:p>
          <a:p>
            <a:pPr indent="0">
              <a:buFont typeface="Arial" panose="020B0604020202020204" pitchFamily="34" charset="0"/>
              <a:buNone/>
            </a:pPr>
            <a:r>
              <a:rPr lang="en-IE" altLang="en-US" sz="3200"/>
              <a:t>	eg. Germany, eco-tax</a:t>
            </a:r>
            <a:endParaRPr lang="en-IE" alt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altLang="en-US" sz="3200"/>
              <a:t>Tiered pricing</a:t>
            </a:r>
            <a:endParaRPr lang="en-IE" altLang="en-US" sz="3200"/>
          </a:p>
          <a:p>
            <a:pPr lvl="1" indent="0">
              <a:buFont typeface="Arial" panose="020B0604020202020204" pitchFamily="34" charset="0"/>
              <a:buNone/>
            </a:pPr>
            <a:r>
              <a:rPr lang="en-IE" altLang="en-US" sz="3200"/>
              <a:t>	eg. Santa Fe, water use</a:t>
            </a:r>
            <a:endParaRPr lang="en-IE" altLang="en-US" sz="3200"/>
          </a:p>
          <a:p>
            <a:pPr lvl="1" indent="0">
              <a:buFont typeface="Arial" panose="020B0604020202020204" pitchFamily="34" charset="0"/>
              <a:buNone/>
            </a:pPr>
            <a:endParaRPr lang="en-IE" altLang="en-US" sz="3200"/>
          </a:p>
          <a:p>
            <a:pPr lvl="0" indent="0" algn="l">
              <a:buNone/>
            </a:pPr>
            <a:r>
              <a:rPr lang="en-IE" altLang="en-US" sz="3200"/>
              <a:t>Problem: Not enough</a:t>
            </a:r>
            <a:endParaRPr lang="en-IE" altLang="en-US" sz="3200"/>
          </a:p>
          <a:p>
            <a:endParaRPr lang="en-IE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7315" y="267335"/>
            <a:ext cx="6898005" cy="1423670"/>
          </a:xfrm>
        </p:spPr>
        <p:txBody>
          <a:bodyPr/>
          <a:p>
            <a:r>
              <a:rPr lang="en-IE" altLang="en-US"/>
              <a:t>Current Mindset: Capitalism</a:t>
            </a:r>
            <a:endParaRPr lang="en-IE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1965" y="2477770"/>
            <a:ext cx="8688070" cy="1903095"/>
          </a:xfrm>
        </p:spPr>
        <p:txBody>
          <a:bodyPr/>
          <a:p>
            <a:pPr marL="0" indent="0" algn="l">
              <a:buNone/>
            </a:pPr>
            <a:r>
              <a:rPr lang="en-US" sz="3600"/>
              <a:t>Creates just one form of value = financial, </a:t>
            </a:r>
            <a:endParaRPr lang="en-US" sz="3600"/>
          </a:p>
          <a:p>
            <a:pPr marL="0" indent="0" algn="l">
              <a:buNone/>
            </a:pPr>
            <a:r>
              <a:rPr lang="en-US" sz="3600"/>
              <a:t>for just one interest group  = shareholders. 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7735" y="2550160"/>
            <a:ext cx="3014980" cy="1757680"/>
          </a:xfrm>
        </p:spPr>
        <p:txBody>
          <a:bodyPr/>
          <a:p>
            <a:pPr algn="ctr"/>
            <a:r>
              <a:rPr lang="en-IE" altLang="en-US" sz="3200">
                <a:latin typeface="+mn-lt"/>
                <a:cs typeface="+mn-lt"/>
              </a:rPr>
              <a:t>Butterfly: </a:t>
            </a:r>
            <a:br>
              <a:rPr lang="en-IE" altLang="en-US" sz="3200">
                <a:latin typeface="+mn-lt"/>
                <a:cs typeface="+mn-lt"/>
              </a:rPr>
            </a:br>
            <a:r>
              <a:rPr lang="en-IE" altLang="en-US" sz="3200">
                <a:latin typeface="+mn-lt"/>
                <a:cs typeface="+mn-lt"/>
              </a:rPr>
              <a:t>cradle-to-cradle</a:t>
            </a:r>
            <a:endParaRPr lang="en-IE" altLang="en-US" sz="3200">
              <a:latin typeface="+mn-lt"/>
              <a:cs typeface="+mn-lt"/>
            </a:endParaRPr>
          </a:p>
        </p:txBody>
      </p:sp>
      <p:pic>
        <p:nvPicPr>
          <p:cNvPr id="5" name="Content Placeholder 4" descr="butterfly economy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207135" y="509270"/>
            <a:ext cx="7045960" cy="5486400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318770" y="798195"/>
            <a:ext cx="225488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IE" altLang="en-US" sz="3200"/>
              <a:t>Biological wing</a:t>
            </a:r>
            <a:endParaRPr lang="en-IE" altLang="en-US" sz="3200"/>
          </a:p>
        </p:txBody>
      </p:sp>
      <p:sp>
        <p:nvSpPr>
          <p:cNvPr id="8" name="Text Box 7"/>
          <p:cNvSpPr txBox="1"/>
          <p:nvPr/>
        </p:nvSpPr>
        <p:spPr>
          <a:xfrm>
            <a:off x="7041515" y="798195"/>
            <a:ext cx="268605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IE" altLang="en-US" sz="3200"/>
              <a:t>Technological wing</a:t>
            </a:r>
            <a:endParaRPr lang="en-IE" altLang="en-US" sz="3200"/>
          </a:p>
        </p:txBody>
      </p:sp>
      <p:sp>
        <p:nvSpPr>
          <p:cNvPr id="9" name="Text Box 8"/>
          <p:cNvSpPr txBox="1"/>
          <p:nvPr/>
        </p:nvSpPr>
        <p:spPr>
          <a:xfrm>
            <a:off x="7435850" y="5271770"/>
            <a:ext cx="412686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IE" altLang="en-US" sz="3200"/>
              <a:t>(No loop can recapture 100% of its materials)</a:t>
            </a:r>
            <a:endParaRPr lang="en-IE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E" altLang="en-US"/>
              <a:t>Growing Mindset: Circular</a:t>
            </a:r>
            <a:endParaRPr lang="en-IE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33660" cy="4351655"/>
          </a:xfrm>
        </p:spPr>
        <p:txBody>
          <a:bodyPr/>
          <a:p>
            <a:pPr marL="0" indent="0">
              <a:buNone/>
            </a:pPr>
            <a:r>
              <a:rPr lang="en-IE" altLang="en-US" sz="3200"/>
              <a:t>Example:</a:t>
            </a:r>
            <a:endParaRPr lang="en-IE" altLang="en-US" sz="3200"/>
          </a:p>
          <a:p>
            <a:pPr marL="0" indent="0">
              <a:buNone/>
            </a:pPr>
            <a:r>
              <a:rPr lang="en-IE" altLang="en-US" sz="3200"/>
              <a:t>Caterpillar, a</a:t>
            </a:r>
            <a:r>
              <a:rPr lang="en-IE" altLang="en-US" sz="3200">
                <a:sym typeface="+mn-ea"/>
              </a:rPr>
              <a:t> construction equipment </a:t>
            </a:r>
            <a:r>
              <a:rPr lang="en-IE" altLang="en-US" sz="3200"/>
              <a:t>company</a:t>
            </a:r>
            <a:endParaRPr lang="en-IE" altLang="en-US" sz="3200"/>
          </a:p>
          <a:p>
            <a:pPr marL="0" indent="0">
              <a:buNone/>
            </a:pPr>
            <a:r>
              <a:rPr lang="en-IE" altLang="en-US" sz="3200"/>
              <a:t>By recover key component parts:</a:t>
            </a:r>
            <a:endParaRPr lang="en-IE" altLang="en-US" sz="3200"/>
          </a:p>
          <a:p>
            <a:r>
              <a:rPr lang="en-IE" altLang="en-US" sz="3200"/>
              <a:t> Gross profit increased by 50%</a:t>
            </a:r>
            <a:endParaRPr lang="en-IE" altLang="en-US" sz="3200"/>
          </a:p>
          <a:p>
            <a:r>
              <a:rPr lang="en-IE" altLang="en-US" sz="3200"/>
              <a:t>Water and energy use decreased by ~90%</a:t>
            </a:r>
            <a:endParaRPr lang="en-IE" altLang="en-US" sz="3200"/>
          </a:p>
          <a:p>
            <a:pPr marL="0" indent="0">
              <a:buNone/>
            </a:pPr>
            <a:endParaRPr lang="en-IE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IE" altLang="en-US"/>
              <a:t>Larger idea</a:t>
            </a:r>
            <a:endParaRPr lang="en-IE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1395" y="2623820"/>
            <a:ext cx="7032625" cy="1610360"/>
          </a:xfrm>
        </p:spPr>
        <p:txBody>
          <a:bodyPr/>
          <a:p>
            <a:pPr marL="0" indent="0" algn="ctr">
              <a:buNone/>
            </a:pPr>
            <a:r>
              <a:rPr lang="en-IE" altLang="en-US" sz="3600"/>
              <a:t>Go beyond the individual </a:t>
            </a:r>
            <a:endParaRPr lang="en-IE" altLang="en-US" sz="3600"/>
          </a:p>
          <a:p>
            <a:pPr marL="0" indent="0" algn="ctr">
              <a:buNone/>
            </a:pPr>
            <a:r>
              <a:rPr lang="en-IE" altLang="en-US" sz="3600"/>
              <a:t>To the connected</a:t>
            </a:r>
            <a:endParaRPr lang="en-IE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1620</Words>
  <Application>WPS Presentation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Create to Regenerate</vt:lpstr>
      <vt:lpstr>PowerPoint 演示文稿</vt:lpstr>
      <vt:lpstr>Old view: Growth will clean it up</vt:lpstr>
      <vt:lpstr>PowerPoint 演示文稿</vt:lpstr>
      <vt:lpstr>Caterpillar: Cradle-to-Grave chain</vt:lpstr>
      <vt:lpstr>Current Mindset: Capitalism</vt:lpstr>
      <vt:lpstr>Butterfly:  cradle-to-cradle</vt:lpstr>
      <vt:lpstr>Growing Mindset: Circular</vt:lpstr>
      <vt:lpstr>Larger idea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to Regenerate</dc:title>
  <dc:creator/>
  <cp:lastModifiedBy>Anastasia</cp:lastModifiedBy>
  <cp:revision>26</cp:revision>
  <dcterms:created xsi:type="dcterms:W3CDTF">2021-01-04T18:31:00Z</dcterms:created>
  <dcterms:modified xsi:type="dcterms:W3CDTF">2021-01-06T10:47:07Z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1033-11.2.0.9906</vt:lpwstr>
  </property>
</Properties>
</file>